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KoPubWorldDotum_Pro Bold" panose="020B0600000101010101" charset="-127"/>
      <p:bold r:id="rId19"/>
    </p:embeddedFont>
    <p:embeddedFont>
      <p:font typeface="Noto Sans JP Bold" panose="020B0600000101010101" charset="-128"/>
      <p:bold r:id="rId20"/>
    </p:embeddedFont>
    <p:embeddedFont>
      <p:font typeface="Pretendard Bold" panose="020B0600000101010101" charset="-127"/>
      <p:bold r:id="rId21"/>
    </p:embeddedFont>
    <p:embeddedFont>
      <p:font typeface="Pretendard Light" panose="020B0600000101010101" charset="-127"/>
      <p:regular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4" autoAdjust="0"/>
    <p:restoredTop sz="94622" autoAdjust="0"/>
  </p:normalViewPr>
  <p:slideViewPr>
    <p:cSldViewPr>
      <p:cViewPr varScale="1">
        <p:scale>
          <a:sx n="92" d="100"/>
          <a:sy n="92" d="100"/>
        </p:scale>
        <p:origin x="120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134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3644900"/>
            <a:ext cx="9575800" cy="228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26100" y="6184900"/>
            <a:ext cx="7048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3100" b="1" i="0" u="none" strike="noStrike" spc="-200">
                <a:solidFill>
                  <a:srgbClr val="A4A0F9"/>
                </a:solidFill>
                <a:latin typeface="Pretendard Regular"/>
              </a:rPr>
              <a:t>Computer Vision Seminar | 2025. 07. 11(</a:t>
            </a:r>
            <a:r>
              <a:rPr lang="ko-KR" sz="3100" b="1" i="0" u="none" strike="noStrike" spc="-200">
                <a:solidFill>
                  <a:srgbClr val="A4A0F9"/>
                </a:solidFill>
                <a:ea typeface="Pretendard Regular"/>
              </a:rPr>
              <a:t>금</a:t>
            </a:r>
            <a:r>
              <a:rPr lang="en-US" sz="3100" b="1" i="0" u="none" strike="noStrike" spc="-200">
                <a:solidFill>
                  <a:srgbClr val="A4A0F9"/>
                </a:solidFill>
                <a:latin typeface="Pretendard Regular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0" y="3416300"/>
            <a:ext cx="1511300" cy="723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0" y="3517900"/>
            <a:ext cx="546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700" y="4368800"/>
            <a:ext cx="763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334000"/>
            <a:ext cx="10096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62700" y="5753100"/>
            <a:ext cx="5549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문제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인사이트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도출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해결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방법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1051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문제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340100"/>
            <a:ext cx="7696200" cy="505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89900" y="5892800"/>
            <a:ext cx="4991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4343400"/>
            <a:ext cx="65532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33700" y="4813300"/>
            <a:ext cx="65913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주요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문제점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도전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과제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1.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불균형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상위</a:t>
            </a:r>
            <a:r>
              <a:rPr dirty="0">
                <a:solidFill>
                  <a:schemeClr val="bg1"/>
                </a:solidFill>
              </a:rPr>
              <a:t> 14개 </a:t>
            </a:r>
            <a:r>
              <a:rPr dirty="0" err="1">
                <a:solidFill>
                  <a:schemeClr val="bg1"/>
                </a:solidFill>
              </a:rPr>
              <a:t>클래스는</a:t>
            </a:r>
            <a:r>
              <a:rPr dirty="0">
                <a:solidFill>
                  <a:schemeClr val="bg1"/>
                </a:solidFill>
              </a:rPr>
              <a:t> 각 100장으로 </a:t>
            </a:r>
            <a:r>
              <a:rPr dirty="0" err="1">
                <a:solidFill>
                  <a:schemeClr val="bg1"/>
                </a:solidFill>
              </a:rPr>
              <a:t>균등하지만</a:t>
            </a:r>
            <a:r>
              <a:rPr dirty="0">
                <a:solidFill>
                  <a:schemeClr val="bg1"/>
                </a:solidFill>
              </a:rPr>
              <a:t>, </a:t>
            </a:r>
          </a:p>
          <a:p>
            <a:r>
              <a:rPr dirty="0">
                <a:solidFill>
                  <a:schemeClr val="bg1"/>
                </a:solidFill>
              </a:rPr>
              <a:t>  </a:t>
            </a:r>
            <a:r>
              <a:rPr dirty="0" err="1">
                <a:solidFill>
                  <a:schemeClr val="bg1"/>
                </a:solidFill>
              </a:rPr>
              <a:t>일부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(resume, </a:t>
            </a:r>
            <a:r>
              <a:rPr dirty="0" err="1">
                <a:solidFill>
                  <a:schemeClr val="bg1"/>
                </a:solidFill>
              </a:rPr>
              <a:t>statement_of_opinion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application_for_payment_of_pregnancy_medical_expenses</a:t>
            </a:r>
            <a:r>
              <a:rPr dirty="0">
                <a:solidFill>
                  <a:schemeClr val="bg1"/>
                </a:solidFill>
              </a:rPr>
              <a:t>)는 </a:t>
            </a:r>
          </a:p>
          <a:p>
            <a:r>
              <a:rPr dirty="0">
                <a:solidFill>
                  <a:schemeClr val="bg1"/>
                </a:solidFill>
              </a:rPr>
              <a:t>  </a:t>
            </a:r>
            <a:r>
              <a:rPr dirty="0" err="1">
                <a:solidFill>
                  <a:schemeClr val="bg1"/>
                </a:solidFill>
              </a:rPr>
              <a:t>샘플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수가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적어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불균형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발생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이로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인한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편향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저하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품질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이슈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훈련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테스트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간 </a:t>
            </a:r>
            <a:r>
              <a:rPr dirty="0" err="1">
                <a:solidFill>
                  <a:schemeClr val="bg1"/>
                </a:solidFill>
              </a:rPr>
              <a:t>분포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차이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밝기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대비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회전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왜곡된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이미지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혼재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테스트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다양한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변형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훼손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일반화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리더보드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간 </a:t>
            </a:r>
            <a:r>
              <a:rPr dirty="0" err="1">
                <a:solidFill>
                  <a:schemeClr val="bg1"/>
                </a:solidFill>
              </a:rPr>
              <a:t>격차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과적합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방지를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위한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정규화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필요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70200" y="3670300"/>
            <a:ext cx="558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01.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문제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발생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배경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및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원인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분석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0" y="4140200"/>
            <a:ext cx="4749800" cy="4241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176000" y="3683000"/>
            <a:ext cx="4673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1051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431800"/>
            <a:ext cx="1981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62300" y="5080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9300" y="5422900"/>
            <a:ext cx="4152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핵심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인사이트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해결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방안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1.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전처리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최적화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훈련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밝기</a:t>
            </a:r>
            <a:r>
              <a:rPr dirty="0">
                <a:solidFill>
                  <a:schemeClr val="bg1"/>
                </a:solidFill>
              </a:rPr>
              <a:t>/</a:t>
            </a:r>
            <a:r>
              <a:rPr dirty="0" err="1">
                <a:solidFill>
                  <a:schemeClr val="bg1"/>
                </a:solidFill>
              </a:rPr>
              <a:t>대비를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테스트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분포에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맞게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조정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회전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왜곡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자동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보정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알고리즘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적용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배경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정규화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노이즈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제거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증강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개선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클래스별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특성을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고려한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차별화된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증강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적용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소수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중심의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타겟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증강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전략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TTA </a:t>
            </a:r>
            <a:r>
              <a:rPr dirty="0" err="1">
                <a:solidFill>
                  <a:schemeClr val="bg1"/>
                </a:solidFill>
              </a:rPr>
              <a:t>최적화를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추론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앙상블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전략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다양한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시드와</a:t>
            </a:r>
            <a:r>
              <a:rPr dirty="0">
                <a:solidFill>
                  <a:schemeClr val="bg1"/>
                </a:solidFill>
              </a:rPr>
              <a:t> K-</a:t>
            </a:r>
            <a:r>
              <a:rPr dirty="0" err="1">
                <a:solidFill>
                  <a:schemeClr val="bg1"/>
                </a:solidFill>
              </a:rPr>
              <a:t>fold를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활용한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앙상블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서로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다른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아키텍처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조합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리더보드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균형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고려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67500"/>
            <a:ext cx="2946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34600" y="6667500"/>
            <a:ext cx="28702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4927600"/>
            <a:ext cx="143002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41500" y="4165600"/>
            <a:ext cx="431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A4A0F9"/>
                </a:solidFill>
                <a:latin typeface="Pretendard Medium"/>
              </a:rPr>
              <a:t>02. </a:t>
            </a:r>
            <a:r>
              <a:rPr lang="ko-KR" sz="2800" b="0" i="0" u="none" strike="noStrike">
                <a:solidFill>
                  <a:srgbClr val="A4A0F9"/>
                </a:solidFill>
                <a:ea typeface="Pretendard Medium"/>
              </a:rPr>
              <a:t>인사이트</a:t>
            </a:r>
            <a:r>
              <a:rPr lang="en-US" sz="2800" b="0" i="0" u="none" strike="noStrike">
                <a:solidFill>
                  <a:srgbClr val="A4A0F9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A4A0F9"/>
                </a:solidFill>
                <a:ea typeface="Pretendard Medium"/>
              </a:rPr>
              <a:t>도출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72300" y="5422900"/>
            <a:ext cx="4152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1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76100" y="5448300"/>
            <a:ext cx="4152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1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1051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9300" y="5422900"/>
            <a:ext cx="4152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최종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성과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해결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방법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1. </a:t>
            </a:r>
            <a:r>
              <a:rPr dirty="0" err="1">
                <a:solidFill>
                  <a:schemeClr val="bg1"/>
                </a:solidFill>
              </a:rPr>
              <a:t>최고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달성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최종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: ConvnextV2-Base + 10x Aug + TTA</a:t>
            </a: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F1 Score: 0.9481</a:t>
            </a: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리더보드</a:t>
            </a:r>
            <a:r>
              <a:rPr dirty="0">
                <a:solidFill>
                  <a:schemeClr val="bg1"/>
                </a:solidFill>
              </a:rPr>
              <a:t> Score: 0.9418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기술적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성과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불균형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가중치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조정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타겟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증강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품질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전처리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파이프라인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구축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안정성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확보</a:t>
            </a:r>
            <a:r>
              <a:rPr dirty="0">
                <a:solidFill>
                  <a:schemeClr val="bg1"/>
                </a:solidFill>
              </a:rPr>
              <a:t>: 5-fold </a:t>
            </a:r>
            <a:r>
              <a:rPr dirty="0" err="1">
                <a:solidFill>
                  <a:schemeClr val="bg1"/>
                </a:solidFill>
              </a:rPr>
              <a:t>교차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앙상블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향후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방향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더 큰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고해상도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이미지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실험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추가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수집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증강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연구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실시간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추론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최적화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배포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준비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04000"/>
            <a:ext cx="2946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274300" y="6642100"/>
            <a:ext cx="28702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4927600"/>
            <a:ext cx="41148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41500" y="4165600"/>
            <a:ext cx="431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A4A0F9"/>
                </a:solidFill>
                <a:latin typeface="Pretendard Medium"/>
              </a:rPr>
              <a:t>03. </a:t>
            </a:r>
            <a:r>
              <a:rPr lang="ko-KR" sz="2800" b="0" i="0" u="none" strike="noStrike">
                <a:solidFill>
                  <a:srgbClr val="A4A0F9"/>
                </a:solidFill>
                <a:ea typeface="Pretendard Medium"/>
              </a:rPr>
              <a:t>해결방법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73900" y="5422900"/>
            <a:ext cx="41529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1" u="none" strike="noStrike" dirty="0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피처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선택을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성능이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상당히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개선되었습니다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. RMSE (Root Mean Squared Error)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값이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감소했으며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일반화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성능도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향상되었습니다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이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인사이트를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우리는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회귀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문제에서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전처리와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선택이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모델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성능을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극대화하는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핵심이라는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교훈을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얻었습니다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4927600"/>
            <a:ext cx="41148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59600" y="4165600"/>
            <a:ext cx="431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2800" b="0" i="0" u="none" strike="noStrike">
                <a:solidFill>
                  <a:srgbClr val="A4A0F9"/>
                </a:solidFill>
                <a:ea typeface="Pretendard Medium"/>
              </a:rPr>
              <a:t>결과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15800" y="4419600"/>
            <a:ext cx="4216400" cy="3759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103100" y="3886200"/>
            <a:ext cx="4254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0" y="3378200"/>
            <a:ext cx="1511300" cy="73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77300" y="3479800"/>
            <a:ext cx="64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22900" y="4483100"/>
            <a:ext cx="763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588000"/>
            <a:ext cx="10096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우리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팀의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달성도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느낀점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향후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계획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9601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회고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4076700" y="3390900"/>
            <a:ext cx="6248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우리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팀의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처음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목표에서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어디까지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도달했는가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9400" y="3937000"/>
            <a:ext cx="12001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1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38400" y="3632200"/>
            <a:ext cx="1447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54600" y="8051800"/>
            <a:ext cx="9004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첫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번째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경진대회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진행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소감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및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앞으로의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계획에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대해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정리해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9E9E9E"/>
                </a:solidFill>
                <a:ea typeface="Pretendard Medium"/>
              </a:rPr>
              <a:t>작성해주세요</a:t>
            </a:r>
            <a:r>
              <a:rPr lang="en-US" sz="2000" b="0" i="1" u="none" strike="noStrike">
                <a:solidFill>
                  <a:srgbClr val="9E9E9E"/>
                </a:solidFill>
                <a:latin typeface="Pretendard Medium"/>
              </a:rPr>
              <a:t>. 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4076700" y="4965700"/>
            <a:ext cx="6248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우리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팀이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잘했던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9400" y="5511800"/>
            <a:ext cx="12001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1" u="none" strike="noStrike" dirty="0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작성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38400" y="5207000"/>
            <a:ext cx="1447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4076700" y="6540500"/>
            <a:ext cx="6248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협업하면서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아쉬웠던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89400" y="6972300"/>
            <a:ext cx="12001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1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marL="342900" lvl="0" indent="-342900" algn="l">
              <a:lnSpc>
                <a:spcPct val="99600"/>
              </a:lnSpc>
              <a:buClr>
                <a:srgbClr val="9E9E9E"/>
              </a:buClr>
              <a:buFont typeface="Arial"/>
              <a:buChar char="●"/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438400" y="6781800"/>
            <a:ext cx="1447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팀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회고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7835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소감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0" y="4025900"/>
            <a:ext cx="54864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58400" y="3098800"/>
            <a:ext cx="5600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문국현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팀을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이끌며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체계적인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접근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방법의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중요성을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깨달았습니다</a:t>
            </a:r>
            <a:r>
              <a:rPr dirty="0">
                <a:solidFill>
                  <a:schemeClr val="bg1"/>
                </a:solidFill>
              </a:rPr>
              <a:t>. </a:t>
            </a:r>
            <a:r>
              <a:rPr dirty="0" err="1">
                <a:solidFill>
                  <a:schemeClr val="bg1"/>
                </a:solidFill>
              </a:rPr>
              <a:t>앞으로도</a:t>
            </a:r>
            <a:r>
              <a:rPr dirty="0">
                <a:solidFill>
                  <a:schemeClr val="bg1"/>
                </a:solidFill>
              </a:rPr>
              <a:t> 더 </a:t>
            </a:r>
            <a:r>
              <a:rPr dirty="0" err="1">
                <a:solidFill>
                  <a:schemeClr val="bg1"/>
                </a:solidFill>
              </a:rPr>
              <a:t>발전된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기법을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학습하겠습니다</a:t>
            </a:r>
            <a:r>
              <a:rPr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74400" y="31623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느낀점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4330700"/>
            <a:ext cx="6515100" cy="3759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98600" y="3797300"/>
            <a:ext cx="6553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0" i="1" u="none" strike="noStrike">
                <a:solidFill>
                  <a:srgbClr val="9E9E9E"/>
                </a:solidFill>
                <a:ea typeface="Pretendard Regular"/>
              </a:rPr>
              <a:t>그룹</a:t>
            </a:r>
            <a:r>
              <a:rPr lang="en-US" sz="15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0" i="1" u="none" strike="noStrike">
                <a:solidFill>
                  <a:srgbClr val="9E9E9E"/>
                </a:solidFill>
                <a:ea typeface="Pretendard Regular"/>
              </a:rPr>
              <a:t>사진을</a:t>
            </a:r>
            <a:r>
              <a:rPr lang="en-US" sz="15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0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  <a:r>
              <a:rPr lang="en-US" sz="15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100" y="5207000"/>
            <a:ext cx="54864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83800" y="4279900"/>
            <a:ext cx="5397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류지헌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다양한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실험을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하이퍼파라미터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튜닝의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중요성을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배웠습니다</a:t>
            </a:r>
            <a:r>
              <a:rPr dirty="0">
                <a:solidFill>
                  <a:schemeClr val="bg1"/>
                </a:solidFill>
              </a:rPr>
              <a:t>. 더 </a:t>
            </a:r>
            <a:r>
              <a:rPr dirty="0" err="1">
                <a:solidFill>
                  <a:schemeClr val="bg1"/>
                </a:solidFill>
              </a:rPr>
              <a:t>효율적인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최적화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방법을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연구하겠습니다</a:t>
            </a:r>
            <a:r>
              <a:rPr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99800" y="43307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/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6375400"/>
            <a:ext cx="54864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096500" y="5448300"/>
            <a:ext cx="5994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이승현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EDA와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전처리의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핵심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역할을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경험했습니다</a:t>
            </a:r>
            <a:r>
              <a:rPr dirty="0">
                <a:solidFill>
                  <a:schemeClr val="bg1"/>
                </a:solidFill>
              </a:rPr>
              <a:t>.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품질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향상에</a:t>
            </a:r>
            <a:r>
              <a:rPr dirty="0">
                <a:solidFill>
                  <a:schemeClr val="bg1"/>
                </a:solidFill>
              </a:rPr>
              <a:t> 더 </a:t>
            </a:r>
            <a:r>
              <a:rPr dirty="0" err="1">
                <a:solidFill>
                  <a:schemeClr val="bg1"/>
                </a:solidFill>
              </a:rPr>
              <a:t>집중하겠습니다</a:t>
            </a:r>
            <a:r>
              <a:rPr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99800" y="54991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/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7543800"/>
            <a:ext cx="5486400" cy="38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134600" y="6616700"/>
            <a:ext cx="5994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정재훈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검증과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분석의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중요성을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깊이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이해했습니다</a:t>
            </a:r>
            <a:r>
              <a:rPr dirty="0">
                <a:solidFill>
                  <a:schemeClr val="bg1"/>
                </a:solidFill>
              </a:rPr>
              <a:t>. 더 </a:t>
            </a:r>
            <a:r>
              <a:rPr dirty="0" err="1">
                <a:solidFill>
                  <a:schemeClr val="bg1"/>
                </a:solidFill>
              </a:rPr>
              <a:t>정교한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평가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방법을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연구하겠습니다</a:t>
            </a:r>
            <a:r>
              <a:rPr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7900" y="66675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8724900"/>
            <a:ext cx="5486400" cy="38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121900" y="7797800"/>
            <a:ext cx="850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1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37900" y="78613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3594100"/>
            <a:ext cx="70104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300" b="0" i="0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77800"/>
            <a:ext cx="3822700" cy="393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3136900"/>
            <a:ext cx="6883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679700"/>
            <a:ext cx="13614400" cy="4927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79700" y="31750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92400" y="5118100"/>
            <a:ext cx="38481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5130800" y="3187700"/>
            <a:ext cx="2971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30800" y="4241800"/>
            <a:ext cx="10604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00" y="5295900"/>
            <a:ext cx="10604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00" y="6337300"/>
            <a:ext cx="10604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0" i="0" u="none" strike="noStrike">
                <a:solidFill>
                  <a:srgbClr val="F8FFFF"/>
                </a:solidFill>
                <a:ea typeface="Pretendard Medium"/>
              </a:rPr>
              <a:t>회고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9753600"/>
            <a:ext cx="3822700" cy="393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0" y="3365500"/>
            <a:ext cx="1511300" cy="74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92700" y="4483100"/>
            <a:ext cx="816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588000"/>
            <a:ext cx="10096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팀장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/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팀원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소개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협업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방식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77300" y="3467100"/>
            <a:ext cx="64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1943100"/>
            <a:ext cx="11747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t>Team AigoRhythm 팀 각오: 문서 분류 분야에서 최고 성능을 달성하여 실무에 적용 가능한 솔루션을 개발하겠습니다.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3708400"/>
            <a:ext cx="2286000" cy="2247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2600" y="66167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ko-KR" sz="2000" b="0" i="0" u="none" strike="noStrike" spc="-100">
                <a:solidFill>
                  <a:srgbClr val="8B71FF"/>
                </a:solidFill>
                <a:ea typeface="KoPubWorldDotum_Pro Bold"/>
              </a:rPr>
              <a:t>팀장</a:t>
            </a:r>
          </a:p>
          <a:p>
            <a:pPr lvl="0" algn="ctr">
              <a:lnSpc>
                <a:spcPct val="127820"/>
              </a:lnSpc>
            </a:pPr>
            <a:r>
              <a:rPr lang="ko-KR" sz="2000" b="0" i="1" u="none" strike="noStrike" spc="-100">
                <a:solidFill>
                  <a:srgbClr val="9E9E9E"/>
                </a:solidFill>
                <a:ea typeface="KoPubWorldDotum_Pro Bold"/>
              </a:rPr>
              <a:t>팀장</a:t>
            </a:r>
            <a:r>
              <a:rPr lang="en-US" sz="2000" b="0" i="1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0" i="1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lvl="0" algn="ctr">
              <a:lnSpc>
                <a:spcPct val="127820"/>
              </a:lnSpc>
            </a:pPr>
            <a:r>
              <a:rPr lang="ko-KR" sz="2000" b="0" i="1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0" i="1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0" i="1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0" i="1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0" i="1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lvl="0" algn="ctr">
              <a:lnSpc>
                <a:spcPct val="127820"/>
              </a:lnSpc>
            </a:pPr>
            <a:r>
              <a:rPr lang="ko-KR" sz="2000" b="0" i="1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0" i="1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0" i="1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0" i="1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0" i="1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3708400"/>
            <a:ext cx="2286000" cy="224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97300" y="66167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팀장</a:t>
            </a:r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문국현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Computer Vision, Deep Learning</a:t>
            </a:r>
          </a:p>
          <a:p>
            <a:r>
              <a:rPr dirty="0" err="1">
                <a:solidFill>
                  <a:schemeClr val="bg1"/>
                </a:solidFill>
              </a:rPr>
              <a:t>모델링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총괄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전체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프로젝트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관리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3708400"/>
            <a:ext cx="2286000" cy="224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46900" y="66167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팀원</a:t>
            </a:r>
          </a:p>
          <a:p>
            <a:r>
              <a:rPr>
                <a:solidFill>
                  <a:schemeClr val="bg1"/>
                </a:solidFill>
              </a:rPr>
              <a:t>류지헌</a:t>
            </a:r>
          </a:p>
          <a:p>
            <a:r>
              <a:rPr>
                <a:solidFill>
                  <a:schemeClr val="bg1"/>
                </a:solidFill>
              </a:rPr>
              <a:t>Machine Learning, Model Optimization</a:t>
            </a:r>
          </a:p>
          <a:p>
            <a:r>
              <a:rPr>
                <a:solidFill>
                  <a:schemeClr val="bg1"/>
                </a:solidFill>
              </a:rPr>
              <a:t>모델 실험 및 최적화, 하이퍼파라미터 튜닝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100" y="3721100"/>
            <a:ext cx="2286000" cy="2247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198100" y="66294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팀원</a:t>
            </a:r>
          </a:p>
          <a:p>
            <a:r>
              <a:rPr>
                <a:solidFill>
                  <a:schemeClr val="bg1"/>
                </a:solidFill>
              </a:rPr>
              <a:t>이승현</a:t>
            </a:r>
          </a:p>
          <a:p>
            <a:r>
              <a:rPr>
                <a:solidFill>
                  <a:schemeClr val="bg1"/>
                </a:solidFill>
              </a:rPr>
              <a:t>Data Analysis, Data Preprocessing</a:t>
            </a:r>
          </a:p>
          <a:p>
            <a:r>
              <a:rPr>
                <a:solidFill>
                  <a:schemeClr val="bg1"/>
                </a:solidFill>
              </a:rPr>
              <a:t>EDA 및 데이터 전처리, 데이터 증강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200" y="3721100"/>
            <a:ext cx="2286000" cy="224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538200" y="66294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팀원</a:t>
            </a:r>
          </a:p>
          <a:p>
            <a:r>
              <a:rPr>
                <a:solidFill>
                  <a:schemeClr val="bg1"/>
                </a:solidFill>
              </a:rPr>
              <a:t>정재훈</a:t>
            </a:r>
          </a:p>
          <a:p>
            <a:r>
              <a:rPr>
                <a:solidFill>
                  <a:schemeClr val="bg1"/>
                </a:solidFill>
              </a:rPr>
              <a:t>Model Validation, Performance Analysis</a:t>
            </a:r>
          </a:p>
          <a:p>
            <a:r>
              <a:rPr>
                <a:solidFill>
                  <a:schemeClr val="bg1"/>
                </a:solidFill>
              </a:rPr>
              <a:t>모델 검증 및 성능 분석, 앙상블 구성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팀원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협업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방식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441700"/>
            <a:ext cx="11214100" cy="5702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6200" y="4254500"/>
            <a:ext cx="10452100" cy="406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>
                <a:solidFill>
                  <a:schemeClr val="bg1"/>
                </a:solidFill>
              </a:rPr>
              <a:t>팀 </a:t>
            </a:r>
            <a:r>
              <a:rPr dirty="0" err="1">
                <a:solidFill>
                  <a:schemeClr val="bg1"/>
                </a:solidFill>
              </a:rPr>
              <a:t>AigoRhythm의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방식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마인드셋</a:t>
            </a:r>
            <a:r>
              <a:rPr dirty="0">
                <a:solidFill>
                  <a:schemeClr val="bg1"/>
                </a:solidFill>
              </a:rPr>
              <a:t>: </a:t>
            </a: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모르는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것은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즉시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공유하고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질문하기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완료된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작업은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팀원들과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공유하여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상황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점검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각자의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강점을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살려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역할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명확히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하기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방식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정기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미팅</a:t>
            </a:r>
            <a:r>
              <a:rPr dirty="0">
                <a:solidFill>
                  <a:schemeClr val="bg1"/>
                </a:solidFill>
              </a:rPr>
              <a:t>: 주 2-3회, 1-2시간씩 </a:t>
            </a:r>
            <a:r>
              <a:rPr dirty="0" err="1">
                <a:solidFill>
                  <a:schemeClr val="bg1"/>
                </a:solidFill>
              </a:rPr>
              <a:t>진행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상황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코드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리뷰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GitHub을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코드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피드백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실험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Wandb를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추적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공유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문서화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README.md와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노트를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지식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도구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• GitHub: </a:t>
            </a:r>
            <a:r>
              <a:rPr dirty="0" err="1">
                <a:solidFill>
                  <a:schemeClr val="bg1"/>
                </a:solidFill>
              </a:rPr>
              <a:t>버전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관리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코드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Wandb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실험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추적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비교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슬랙</a:t>
            </a:r>
            <a:r>
              <a:rPr dirty="0">
                <a:solidFill>
                  <a:schemeClr val="bg1"/>
                </a:solidFill>
              </a:rPr>
              <a:t>/</a:t>
            </a:r>
            <a:r>
              <a:rPr dirty="0" err="1">
                <a:solidFill>
                  <a:schemeClr val="bg1"/>
                </a:solidFill>
              </a:rPr>
              <a:t>디스코드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실시간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커뮤니케이션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노션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정리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일정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관리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문제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방법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기술적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팀원들과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즉시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공유하여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함께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의견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차이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실험을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의사결정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시간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관리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우선순위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설정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병렬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0200" y="4406900"/>
            <a:ext cx="4305300" cy="4305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04800" y="3911600"/>
            <a:ext cx="434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협업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방식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0" y="3365500"/>
            <a:ext cx="1511300" cy="749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77300" y="3467100"/>
            <a:ext cx="64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2700" y="4483100"/>
            <a:ext cx="816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588000"/>
            <a:ext cx="10096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수립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내용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/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35000"/>
            <a:ext cx="631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목표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수립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6200" y="6540500"/>
            <a:ext cx="6616700" cy="251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소개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배경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설명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Document Classification: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이미지를</a:t>
            </a:r>
            <a:r>
              <a:rPr dirty="0">
                <a:solidFill>
                  <a:schemeClr val="bg1"/>
                </a:solidFill>
              </a:rPr>
              <a:t> 17개 </a:t>
            </a:r>
            <a:r>
              <a:rPr dirty="0" err="1">
                <a:solidFill>
                  <a:schemeClr val="bg1"/>
                </a:solidFill>
              </a:rPr>
              <a:t>클래스로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분류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금융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의료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보험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물류</a:t>
            </a:r>
            <a:r>
              <a:rPr dirty="0">
                <a:solidFill>
                  <a:schemeClr val="bg1"/>
                </a:solidFill>
              </a:rPr>
              <a:t> 등 </a:t>
            </a:r>
            <a:r>
              <a:rPr dirty="0" err="1">
                <a:solidFill>
                  <a:schemeClr val="bg1"/>
                </a:solidFill>
              </a:rPr>
              <a:t>다양한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도메인의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처리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자동화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실무에서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활용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가능한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높은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정확도의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개발이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목표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기간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r>
              <a:rPr dirty="0">
                <a:solidFill>
                  <a:schemeClr val="bg1"/>
                </a:solidFill>
              </a:rPr>
              <a:t>2025. 06. 30 ~ 2025. 07.10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689600"/>
            <a:ext cx="8051800" cy="622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01400" y="5753100"/>
            <a:ext cx="461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6700" y="6540500"/>
            <a:ext cx="6388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목표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주어진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이미지를</a:t>
            </a:r>
            <a:r>
              <a:rPr dirty="0">
                <a:solidFill>
                  <a:schemeClr val="bg1"/>
                </a:solidFill>
              </a:rPr>
              <a:t> 17개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중 </a:t>
            </a:r>
            <a:r>
              <a:rPr dirty="0" err="1">
                <a:solidFill>
                  <a:schemeClr val="bg1"/>
                </a:solidFill>
              </a:rPr>
              <a:t>하나로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정확하게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분류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리더보드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상위</a:t>
            </a:r>
            <a:r>
              <a:rPr dirty="0">
                <a:solidFill>
                  <a:schemeClr val="bg1"/>
                </a:solidFill>
              </a:rPr>
              <a:t> 10% </a:t>
            </a:r>
            <a:r>
              <a:rPr dirty="0" err="1">
                <a:solidFill>
                  <a:schemeClr val="bg1"/>
                </a:solidFill>
              </a:rPr>
              <a:t>이내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달성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실무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적용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가능한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견고한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개발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팀원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개개인의</a:t>
            </a:r>
            <a:r>
              <a:rPr dirty="0">
                <a:solidFill>
                  <a:schemeClr val="bg1"/>
                </a:solidFill>
              </a:rPr>
              <a:t> Computer Vision </a:t>
            </a:r>
            <a:r>
              <a:rPr dirty="0" err="1">
                <a:solidFill>
                  <a:schemeClr val="bg1"/>
                </a:solidFill>
              </a:rPr>
              <a:t>역량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89600"/>
            <a:ext cx="8051800" cy="622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52700" y="5778500"/>
            <a:ext cx="461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36700" y="4191000"/>
            <a:ext cx="15201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Document Type Classification |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타입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분류</a:t>
            </a:r>
          </a:p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문서는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금융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보험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물류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의료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도메인을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가리지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않고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취급됩니다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대회는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종류의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이미지의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클래스를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예측합니다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390900"/>
            <a:ext cx="1473200" cy="495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356600" y="3454400"/>
            <a:ext cx="1447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목표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수립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5689600"/>
            <a:ext cx="183134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내용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내용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400" y="3962400"/>
            <a:ext cx="3263900" cy="3441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03900" y="4394200"/>
            <a:ext cx="256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• 데이터 분석 및 EDA: 클래스 분포, 이미지 특성, 해상도 분석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800" y="3949700"/>
            <a:ext cx="3708400" cy="344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100" y="3962400"/>
            <a:ext cx="3263900" cy="344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3962400"/>
            <a:ext cx="3263900" cy="3441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4178300"/>
            <a:ext cx="3556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5700" y="4254500"/>
            <a:ext cx="190500" cy="177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362200" y="4152900"/>
            <a:ext cx="825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chemeClr val="bg1"/>
                </a:solidFill>
                <a:latin typeface="Pretendard Regular"/>
              </a:rPr>
              <a:t>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200" y="41783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7400" y="4254500"/>
            <a:ext cx="190500" cy="177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803900" y="4152900"/>
            <a:ext cx="825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chemeClr val="bg1"/>
                </a:solidFill>
                <a:latin typeface="Pretendard Regular"/>
              </a:rPr>
              <a:t>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4178300"/>
            <a:ext cx="3556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61800" y="4254500"/>
            <a:ext cx="190500" cy="177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58300" y="4152900"/>
            <a:ext cx="825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chemeClr val="bg1"/>
                </a:solidFill>
                <a:latin typeface="Pretendard Regular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62200" y="4394200"/>
            <a:ext cx="256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개발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환경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구축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PyTorch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timm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albumentations</a:t>
            </a:r>
            <a:r>
              <a:rPr dirty="0">
                <a:solidFill>
                  <a:schemeClr val="bg1"/>
                </a:solidFill>
              </a:rPr>
              <a:t>, Hydra, </a:t>
            </a:r>
            <a:r>
              <a:rPr dirty="0" err="1">
                <a:solidFill>
                  <a:schemeClr val="bg1"/>
                </a:solidFill>
              </a:rPr>
              <a:t>Wandb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설정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258300" y="4394200"/>
            <a:ext cx="256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• 모델 선택 및 실험: EfficientNet, ConvNeXt 계열 모델 비교 실험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00000" y="4419600"/>
            <a:ext cx="312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• 데이터 증강 및 전처리: 회전, 밝기 조정, 크기 변환, TTA 적용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01900" y="52070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분석</a:t>
            </a:r>
            <a:r>
              <a:rPr dirty="0">
                <a:solidFill>
                  <a:schemeClr val="bg1"/>
                </a:solidFill>
              </a:rPr>
              <a:t> 및 EDA: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분포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이미지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특성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해상도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분석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0" y="4178300"/>
            <a:ext cx="355600" cy="355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2900" y="4267200"/>
            <a:ext cx="190500" cy="177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700000" y="4165600"/>
            <a:ext cx="825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chemeClr val="bg1"/>
                </a:solidFill>
                <a:latin typeface="Pretendard Regular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26600" y="5695373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개발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환경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구축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PyTorch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timm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albumentations</a:t>
            </a:r>
            <a:r>
              <a:rPr dirty="0">
                <a:solidFill>
                  <a:schemeClr val="bg1"/>
                </a:solidFill>
              </a:rPr>
              <a:t>, Hydra, </a:t>
            </a:r>
            <a:r>
              <a:rPr dirty="0" err="1">
                <a:solidFill>
                  <a:schemeClr val="bg1"/>
                </a:solidFill>
              </a:rPr>
              <a:t>Wandb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설정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057900" y="54102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선택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실험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EfficientNet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ConvNeXt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계열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비교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실험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865100" y="52197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• 데이터 증강 및 전처리: 회전, 밝기 조정, 크기 변환, TTA 적용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결과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255" y="4498109"/>
            <a:ext cx="9842500" cy="4305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62000" y="3937000"/>
            <a:ext cx="9880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3900" y="3124200"/>
            <a:ext cx="17373600" cy="334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주요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성과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1.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비교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EfficientNetV2-RW-M (5-fold):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F1 0.9625 (</a:t>
            </a:r>
            <a:r>
              <a:rPr dirty="0" err="1">
                <a:solidFill>
                  <a:schemeClr val="bg1"/>
                </a:solidFill>
              </a:rPr>
              <a:t>최고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r>
              <a:rPr dirty="0">
                <a:solidFill>
                  <a:schemeClr val="bg1"/>
                </a:solidFill>
              </a:rPr>
              <a:t>• EfficientNetV2-XL (480×480):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F1 0.9611</a:t>
            </a:r>
          </a:p>
          <a:p>
            <a:r>
              <a:rPr dirty="0">
                <a:solidFill>
                  <a:schemeClr val="bg1"/>
                </a:solidFill>
              </a:rPr>
              <a:t>• ConvnextV2-Base + 10x Aug: </a:t>
            </a:r>
            <a:r>
              <a:rPr dirty="0" err="1">
                <a:solidFill>
                  <a:schemeClr val="bg1"/>
                </a:solidFill>
              </a:rPr>
              <a:t>리더보드</a:t>
            </a:r>
            <a:r>
              <a:rPr dirty="0">
                <a:solidFill>
                  <a:schemeClr val="bg1"/>
                </a:solidFill>
              </a:rPr>
              <a:t> 0.9418 (</a:t>
            </a:r>
            <a:r>
              <a:rPr dirty="0" err="1">
                <a:solidFill>
                  <a:schemeClr val="bg1"/>
                </a:solidFill>
              </a:rPr>
              <a:t>최고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증강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효과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훈련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증강</a:t>
            </a:r>
            <a:r>
              <a:rPr dirty="0">
                <a:solidFill>
                  <a:schemeClr val="bg1"/>
                </a:solidFill>
              </a:rPr>
              <a:t> 9-10배부터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수렴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증강은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효과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미미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라벨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스무딩</a:t>
            </a:r>
            <a:r>
              <a:rPr dirty="0">
                <a:solidFill>
                  <a:schemeClr val="bg1"/>
                </a:solidFill>
              </a:rPr>
              <a:t> 0.1-0.2 </a:t>
            </a:r>
            <a:r>
              <a:rPr dirty="0" err="1">
                <a:solidFill>
                  <a:schemeClr val="bg1"/>
                </a:solidFill>
              </a:rPr>
              <a:t>적용</a:t>
            </a:r>
            <a:r>
              <a:rPr dirty="0">
                <a:solidFill>
                  <a:schemeClr val="bg1"/>
                </a:solidFill>
              </a:rPr>
              <a:t> 시 </a:t>
            </a:r>
            <a:r>
              <a:rPr dirty="0" err="1">
                <a:solidFill>
                  <a:schemeClr val="bg1"/>
                </a:solidFill>
              </a:rPr>
              <a:t>학습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안정화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기술적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성과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5-fold </a:t>
            </a:r>
            <a:r>
              <a:rPr dirty="0" err="1">
                <a:solidFill>
                  <a:schemeClr val="bg1"/>
                </a:solidFill>
              </a:rPr>
              <a:t>교차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검증으로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안정성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확보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TTA </a:t>
            </a:r>
            <a:r>
              <a:rPr dirty="0" err="1">
                <a:solidFill>
                  <a:schemeClr val="bg1"/>
                </a:solidFill>
              </a:rPr>
              <a:t>적용으로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추론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•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불균형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가중치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조정</a:t>
            </a:r>
            <a:r>
              <a:rPr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1776</Words>
  <Application>Microsoft Office PowerPoint</Application>
  <PresentationFormat>사용자 지정</PresentationFormat>
  <Paragraphs>273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Pretendard Medium</vt:lpstr>
      <vt:lpstr>Arial</vt:lpstr>
      <vt:lpstr>KoPubWorldDotum_Pro Bold</vt:lpstr>
      <vt:lpstr>Pretendard Regular</vt:lpstr>
      <vt:lpstr>Noto Sans JP Bold</vt:lpstr>
      <vt:lpstr>Pretendard Bold</vt:lpstr>
      <vt:lpstr>Calibri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지헌 류</cp:lastModifiedBy>
  <cp:revision>2</cp:revision>
  <dcterms:created xsi:type="dcterms:W3CDTF">2006-08-16T00:00:00Z</dcterms:created>
  <dcterms:modified xsi:type="dcterms:W3CDTF">2025-07-10T16:55:42Z</dcterms:modified>
</cp:coreProperties>
</file>